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1AFE7-0FED-4FA0-94E8-6BEEFC2D9E20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02F33-2F22-4DB1-81B8-EDACED350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2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1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42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65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00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76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4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94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88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02F33-2F22-4DB1-81B8-EDACED3501E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91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2CC996-A436-4120-B93C-5D57E2C63E4D}" type="datetimeFigureOut">
              <a:rPr lang="en-US" smtClean="0"/>
              <a:pPr/>
              <a:t>4/26/2015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D916771-BEDA-4942-B89A-0D1E4E33C7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16</a:t>
            </a:r>
            <a:br>
              <a:rPr lang="en-US" dirty="0" smtClean="0"/>
            </a:br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K</a:t>
            </a:r>
            <a:r>
              <a:rPr lang="en-US" b="1" baseline="-25000" dirty="0" err="1" smtClean="0">
                <a:solidFill>
                  <a:srgbClr val="7030A0"/>
                </a:solidFill>
              </a:rPr>
              <a:t>eq</a:t>
            </a:r>
            <a:r>
              <a:rPr lang="en-US" b="1" dirty="0" smtClean="0">
                <a:solidFill>
                  <a:srgbClr val="7030A0"/>
                </a:solidFill>
              </a:rPr>
              <a:t> &gt;1</a:t>
            </a:r>
            <a:r>
              <a:rPr lang="en-US" dirty="0" smtClean="0"/>
              <a:t> “product favored”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K</a:t>
            </a:r>
            <a:r>
              <a:rPr lang="en-US" b="1" baseline="-25000" dirty="0" err="1" smtClean="0">
                <a:solidFill>
                  <a:srgbClr val="7030A0"/>
                </a:solidFill>
              </a:rPr>
              <a:t>eq</a:t>
            </a:r>
            <a:r>
              <a:rPr lang="en-US" b="1" dirty="0" smtClean="0">
                <a:solidFill>
                  <a:srgbClr val="7030A0"/>
                </a:solidFill>
              </a:rPr>
              <a:t> &lt;</a:t>
            </a:r>
            <a:r>
              <a:rPr lang="en-US" b="1" smtClean="0">
                <a:solidFill>
                  <a:srgbClr val="7030A0"/>
                </a:solidFill>
              </a:rPr>
              <a:t>1</a:t>
            </a:r>
            <a:r>
              <a:rPr lang="en-US" smtClean="0"/>
              <a:t> “</a:t>
            </a:r>
            <a:r>
              <a:rPr lang="en-US" dirty="0" smtClean="0"/>
              <a:t>reactant favored”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err="1" smtClean="0">
                <a:solidFill>
                  <a:srgbClr val="7030A0"/>
                </a:solidFill>
              </a:rPr>
              <a:t>K</a:t>
            </a:r>
            <a:r>
              <a:rPr lang="en-US" b="1" baseline="-25000" dirty="0" err="1" smtClean="0">
                <a:solidFill>
                  <a:srgbClr val="7030A0"/>
                </a:solidFill>
              </a:rPr>
              <a:t>eq</a:t>
            </a:r>
            <a:r>
              <a:rPr lang="en-US" b="1" dirty="0" smtClean="0">
                <a:solidFill>
                  <a:srgbClr val="7030A0"/>
                </a:solidFill>
              </a:rPr>
              <a:t> =1</a:t>
            </a:r>
            <a:r>
              <a:rPr lang="en-US" dirty="0" smtClean="0"/>
              <a:t>  the concentrations of the reactants and products are equal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Constant 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r>
              <a:rPr lang="en-US" dirty="0" smtClean="0"/>
              <a:t>)</a:t>
            </a:r>
            <a:endParaRPr 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rate of the forward reaction equals the rate of the reverse reaction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At equilibrium, the concentrations of reactants &amp; products do not change.</a:t>
            </a:r>
          </a:p>
          <a:p>
            <a:endParaRPr lang="en-US" sz="3200" dirty="0" smtClean="0"/>
          </a:p>
          <a:p>
            <a:r>
              <a:rPr lang="en-US" sz="3200" dirty="0" smtClean="0"/>
              <a:t>The reaction does not stop!!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957072"/>
          </a:xfrm>
        </p:spPr>
        <p:txBody>
          <a:bodyPr/>
          <a:lstStyle/>
          <a:p>
            <a:r>
              <a:rPr lang="en-US" sz="2800" dirty="0" smtClean="0"/>
              <a:t>In a closed container, a reversible reaction will reach equilibrium.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438400"/>
            <a:ext cx="305263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13830" t="50000" r="62082"/>
          <a:stretch/>
        </p:blipFill>
        <p:spPr bwMode="auto">
          <a:xfrm>
            <a:off x="1524000" y="2667000"/>
            <a:ext cx="1246909" cy="77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316"/>
          <a:stretch/>
        </p:blipFill>
        <p:spPr bwMode="auto">
          <a:xfrm>
            <a:off x="457200" y="1524000"/>
            <a:ext cx="9691222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36830" t="4138" r="38151" b="35718"/>
          <a:stretch/>
        </p:blipFill>
        <p:spPr bwMode="auto">
          <a:xfrm>
            <a:off x="3962400" y="1600200"/>
            <a:ext cx="1160279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l="59363" t="45246" r="14996" b="259"/>
          <a:stretch/>
        </p:blipFill>
        <p:spPr bwMode="auto">
          <a:xfrm>
            <a:off x="6553200" y="2667000"/>
            <a:ext cx="1331543" cy="85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2428009" y="2019300"/>
            <a:ext cx="1143000" cy="495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66571" y="2086390"/>
            <a:ext cx="1143000" cy="42821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system at equilibrium is subjected to a stress, the system will react so as to relieve the stress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LeChatlier’s</a:t>
            </a:r>
            <a:r>
              <a:rPr lang="en-US" dirty="0" smtClean="0"/>
              <a:t> Principle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Main Factors Affecting Equilibrium</a:t>
            </a:r>
          </a:p>
          <a:p>
            <a:pPr>
              <a:buNone/>
            </a:pPr>
            <a:endParaRPr lang="en-US" sz="800" dirty="0" smtClean="0"/>
          </a:p>
          <a:p>
            <a:pPr marL="624078" indent="-514350">
              <a:buFont typeface="+mj-lt"/>
              <a:buAutoNum type="arabicParenR"/>
            </a:pPr>
            <a:r>
              <a:rPr lang="en-US" b="1" u="sng" dirty="0" smtClean="0"/>
              <a:t>temperature</a:t>
            </a:r>
            <a:r>
              <a:rPr lang="en-US" dirty="0" smtClean="0"/>
              <a:t> – </a:t>
            </a:r>
          </a:p>
          <a:p>
            <a:pPr marL="624078" indent="-514350">
              <a:buFont typeface="+mj-lt"/>
              <a:buAutoNum type="arabicParenR"/>
            </a:pPr>
            <a:endParaRPr lang="en-US" sz="1100" dirty="0" smtClean="0"/>
          </a:p>
          <a:p>
            <a:pPr marL="624078" indent="-514350">
              <a:buFont typeface="+mj-lt"/>
              <a:buAutoNum type="arabicParenR"/>
            </a:pPr>
            <a:r>
              <a:rPr lang="en-US" b="1" u="sng" dirty="0" smtClean="0"/>
              <a:t>concentration</a:t>
            </a:r>
            <a:r>
              <a:rPr lang="en-US" dirty="0" smtClean="0"/>
              <a:t> – </a:t>
            </a:r>
          </a:p>
          <a:p>
            <a:pPr marL="624078" indent="-514350">
              <a:buFont typeface="+mj-lt"/>
              <a:buAutoNum type="arabicParenR"/>
            </a:pPr>
            <a:endParaRPr lang="en-US" sz="1400" dirty="0" smtClean="0"/>
          </a:p>
          <a:p>
            <a:pPr marL="624078" lvl="0" indent="-514350">
              <a:buFont typeface="+mj-lt"/>
              <a:buAutoNum type="arabicParenR" startAt="3"/>
            </a:pPr>
            <a:r>
              <a:rPr lang="en-US" b="1" u="sng" dirty="0" smtClean="0"/>
              <a:t>pressure</a:t>
            </a:r>
            <a:r>
              <a:rPr lang="en-US" dirty="0" smtClean="0"/>
              <a:t> – an increase in pressure shifts reaction toward smaller number of gas molecules</a:t>
            </a:r>
          </a:p>
          <a:p>
            <a:pPr marL="624078" indent="-514350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886200" y="19050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mg.docstoccdn.com/thumb/orig/1156056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7" y="274638"/>
            <a:ext cx="8699500" cy="652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7190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Determine if the reaction will shift to the            </a:t>
            </a:r>
          </a:p>
          <a:p>
            <a:pPr>
              <a:buNone/>
            </a:pPr>
            <a:r>
              <a:rPr lang="en-US" i="1" dirty="0" smtClean="0"/>
              <a:t>left or right.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		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(g) </a:t>
            </a:r>
            <a:r>
              <a:rPr lang="en-US" dirty="0" smtClean="0"/>
              <a:t>+ 3 H</a:t>
            </a:r>
            <a:r>
              <a:rPr lang="en-US" baseline="-25000" dirty="0" smtClean="0"/>
              <a:t>2 (g)</a:t>
            </a:r>
            <a:r>
              <a:rPr lang="en-US" dirty="0" smtClean="0"/>
              <a:t> &lt;--&gt; 2 NH</a:t>
            </a:r>
            <a:r>
              <a:rPr lang="en-US" baseline="-25000" dirty="0" smtClean="0"/>
              <a:t>3 (g)           </a:t>
            </a:r>
            <a:r>
              <a:rPr lang="en-US" dirty="0" smtClean="0"/>
              <a:t>∆H = +54 kJ</a:t>
            </a:r>
          </a:p>
          <a:p>
            <a:pPr>
              <a:buNone/>
            </a:pPr>
            <a:endParaRPr lang="en-US" dirty="0" smtClean="0"/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Increase the temperature</a:t>
            </a:r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Increase the molarity of ammonia</a:t>
            </a:r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Decrease the temperature</a:t>
            </a:r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Increase pressure</a:t>
            </a:r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Remove nitrogen</a:t>
            </a:r>
          </a:p>
          <a:p>
            <a:pPr marL="1117854" lvl="2" indent="-514350">
              <a:spcAft>
                <a:spcPts val="1800"/>
              </a:spcAft>
              <a:buFont typeface="+mj-lt"/>
              <a:buAutoNum type="arabicParenR"/>
            </a:pPr>
            <a:r>
              <a:rPr lang="en-US" sz="2400" dirty="0" smtClean="0"/>
              <a:t>Decrease concentration of products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862072"/>
          </a:xfrm>
        </p:spPr>
        <p:txBody>
          <a:bodyPr/>
          <a:lstStyle/>
          <a:p>
            <a:pPr lvl="0"/>
            <a:r>
              <a:rPr lang="en-US" dirty="0" smtClean="0"/>
              <a:t>symbol is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eq</a:t>
            </a:r>
            <a:endParaRPr lang="en-US" dirty="0" smtClean="0"/>
          </a:p>
          <a:p>
            <a:pPr lvl="0"/>
            <a:r>
              <a:rPr lang="en-US" dirty="0" smtClean="0"/>
              <a:t>Indicates how far reaction progresses and in which direction</a:t>
            </a:r>
          </a:p>
          <a:p>
            <a:pPr lvl="0"/>
            <a:r>
              <a:rPr lang="en-US" dirty="0" smtClean="0"/>
              <a:t>Coefficient becomes exponent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 Constant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0167" y="3810000"/>
            <a:ext cx="6884633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611" y="3200400"/>
            <a:ext cx="7661189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2038</TotalTime>
  <Words>164</Words>
  <Application>Microsoft Office PowerPoint</Application>
  <PresentationFormat>On-screen Show (4:3)</PresentationFormat>
  <Paragraphs>49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Chapter 16 Equilibrium</vt:lpstr>
      <vt:lpstr>Equilibrium</vt:lpstr>
      <vt:lpstr>PowerPoint Presentation</vt:lpstr>
      <vt:lpstr>Example</vt:lpstr>
      <vt:lpstr>LeChatlier’s Principle</vt:lpstr>
      <vt:lpstr>Le Chatlier’s Principle</vt:lpstr>
      <vt:lpstr>PowerPoint Presentation</vt:lpstr>
      <vt:lpstr>PowerPoint Presentation</vt:lpstr>
      <vt:lpstr>Equilibrium Constant</vt:lpstr>
      <vt:lpstr>Equilibrium Constant (Keq)</vt:lpstr>
    </vt:vector>
  </TitlesOfParts>
  <Company>Salem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 Equilibrium</dc:title>
  <dc:creator>bcook</dc:creator>
  <cp:lastModifiedBy>Beth Cook</cp:lastModifiedBy>
  <cp:revision>92</cp:revision>
  <dcterms:created xsi:type="dcterms:W3CDTF">2011-04-11T00:38:49Z</dcterms:created>
  <dcterms:modified xsi:type="dcterms:W3CDTF">2015-04-27T01:31:49Z</dcterms:modified>
</cp:coreProperties>
</file>